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6858000"/>
  <p:notesSz cx="7099300" cy="102346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3240B6A-8CBE-4033-90FA-2C50AA269C15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sldNum" idx="3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BCEA48-8B5C-4E2B-B83F-50ECBFC7F678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Num" idx="4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55FF3F-EAC2-4EBD-8D2A-8B13BB86A12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Num" idx="4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48D5A5-843F-403F-BF08-3DB4B0A6B970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Num" idx="4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556947-1212-454F-9D74-0BBB38FCD0E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ldNum" idx="4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08BB12-1D8F-4CE4-8A80-FB0B966C68B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Num" idx="5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D8D258-F326-4859-8EE3-035DE3BEE03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1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Num" idx="5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E6391D-C42C-40E8-91F8-AA79E6B708D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Num" idx="5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523C2E-D06A-41DD-A88B-1D7BC85CBF2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Num" idx="5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F80366-B9B3-4BFE-B380-80708EF9223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Num" idx="5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47082D-BAF2-46AE-A9B5-E2013F304F8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Num" idx="5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7F7487-728B-4AC1-B91E-AC4C1DF8BAC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3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Num" idx="3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C12937-954F-4418-8126-47687FEC668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Num" idx="5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12253D-5991-4C24-8A38-35BF256DB07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Num" idx="5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79D99C-0D54-4FA9-B293-F8761ECAE39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Num" idx="5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0B2C1D-98E2-40C5-BB10-5ECAB523770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Num" idx="5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6ECD02-D5F9-4F9D-9682-7DBB5406D33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4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Num" idx="6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62CB12-A0F2-4D20-AEDA-D972F6FEF77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Num" idx="6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725B2B-4309-42F9-99BC-4C7594D78C5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Num" idx="6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8C1F79-4C79-4F36-89ED-BC81CB382979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Num" idx="6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10A5A1-20F9-435F-8F8C-42CF4BDC09A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Num" idx="6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C89383-1613-4E92-9B9F-5DAFF3CE4C1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Num" idx="6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CE0124-46F3-4D3F-A51F-A04B78591A6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Num" idx="3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C99758-CD01-4AA4-A1B5-B7B63EF5350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Num" idx="6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96FA46-8FAC-4BA0-9E4E-4053449496B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Num" idx="6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C41CB5-2074-4BEB-99CD-8F14330D758B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Num" idx="6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E6B986-5694-4B10-AEA5-8FE30D9E597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Num" idx="6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531740-0579-4FEA-9EAE-2C77DA58A1B5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Num" idx="7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DF71F8-EDAD-4D62-8572-1402D56AD63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Num" idx="7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C04155-4089-4BF7-A414-6A9F9AB6940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Num" idx="7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EAC8AE-853A-45E4-9C7C-C220081A0007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Num" idx="7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C11940-6658-4A5E-BF5C-89C6A8974CD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 idx="7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6133FC-BBEA-4559-B5E1-A6E3F027294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Num" idx="7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C76F8F-9F99-4DFD-BDAA-3E6BA1F6787D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Num" idx="4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553664-F7E5-4BC1-B94B-D9F695267B92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Num" idx="76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3A7B6E-9AD9-4DA4-AF12-89D8DC781BDE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Num" idx="77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39BEFB-1F9D-4723-87B3-AE84983D96C2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Num" idx="78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32275B-88BD-4731-8958-7CFDBCEA318A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Num" idx="79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29ABC0E-577A-4801-8A53-3275AFFE4BE4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Num" idx="80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F777F5-0174-40BE-8D3D-A7226A63ABD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Num" idx="8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4CB76C-F2C3-4A72-A6AC-6F6E51C8D1CF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Tiago (acabar referencias)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Num" idx="41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40935D-4BD6-4997-AC91-A89C6BEADF5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Num" idx="42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A9ACF8-6271-4049-8EF0-96471B3B23F6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3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Num" idx="43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686DB5-C105-45FC-8B51-B34DA4902371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Num" idx="44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2D3FE2-4F8D-4E18-81C0-EEC5194599B3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Num" idx="45"/>
          </p:nvPr>
        </p:nvSpPr>
        <p:spPr>
          <a:xfrm>
            <a:off x="4021200" y="9721080"/>
            <a:ext cx="3074760" cy="51012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2CFF5C-02A0-4FC7-9101-397EA0A5991C}" type="slidenum">
              <a:rPr lang="pt-PT" sz="1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+mn-ea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4720"/>
          </a:xfrm>
          <a:prstGeom prst="rect">
            <a:avLst/>
          </a:prstGeom>
          <a:ln w="0">
            <a:noFill/>
          </a:ln>
        </p:spPr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7920" cy="4604040"/>
          </a:xfrm>
          <a:prstGeom prst="rect">
            <a:avLst/>
          </a:prstGeom>
          <a:noFill/>
          <a:ln w="0">
            <a:noFill/>
          </a:ln>
        </p:spPr>
        <p:txBody>
          <a:bodyPr lIns="94680" rIns="94680" tIns="47520" bIns="47520" anchor="t">
            <a:noAutofit/>
          </a:bodyPr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objec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par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edi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tar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est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tít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Gl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ob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3BFAD3-4CDD-4E1C-AC07-9203EAEB153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F65739-A393-4E9B-BF74-07792FC6510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e tex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5960" cy="585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8480" cy="585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08A923-6601-4299-BE04-0D6A75B469E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c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960" cy="13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960" cy="149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pt-PT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2FBF6A-AFD2-4221-BE29-5C84ACA78E4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onteúdo Dup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par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edi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tar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est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tít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ulo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od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elo 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Gl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ob</a:t>
            </a: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040" cy="452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A95762-8D5C-4E10-8346-8A615CFC6E8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E4EE20-34AE-4EE1-9C75-2C180BDA211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840" cy="63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840" cy="394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0280" cy="63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pt-PT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0280" cy="394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pt-PT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6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7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8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5C584A-24F1-4766-8BBF-F035C88CBA9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ó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8A2823-C57F-4F7D-BEE4-383DEC8E137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720" cy="116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200" cy="585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PT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PT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PT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PT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720" cy="468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50F00A-141C-4E04-8450-03A85754982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960" cy="56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960" cy="80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pt-PT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de texto do modelo global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961E8E-4BB2-437F-8399-E665155C4A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o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do Modelo Global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F1A9BE-0595-4207-BCCF-DD0BD7E6DFB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defTabSz="9144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defTabSz="9144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defTabSz="9144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512lang.maruqes.com/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slideLayout" Target="../slideLayouts/slideLayout9.xml"/><Relationship Id="rId2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7.png"/><Relationship Id="rId6" Type="http://schemas.openxmlformats.org/officeDocument/2006/relationships/hyperlink" Target="https://tp3.maruqes.com/" TargetMode="External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tp3.maruqes.com/" TargetMode="External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tp3.maruqes.com/" TargetMode="External"/><Relationship Id="rId2" Type="http://schemas.openxmlformats.org/officeDocument/2006/relationships/hyperlink" Target="https://512lang.maruqes.com/" TargetMode="External"/><Relationship Id="rId3" Type="http://schemas.openxmlformats.org/officeDocument/2006/relationships/hyperlink" Target="https://systems.hyperhive.maruqes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4"/>
          <p:cNvPicPr/>
          <p:nvPr/>
        </p:nvPicPr>
        <p:blipFill>
          <a:blip r:embed="rId1"/>
          <a:stretch/>
        </p:blipFill>
        <p:spPr>
          <a:xfrm>
            <a:off x="0" y="-161280"/>
            <a:ext cx="10006200" cy="701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28800" y="2405880"/>
            <a:ext cx="5484960" cy="55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INTEGRAÇÃO DE </a:t>
            </a:r>
            <a:r>
              <a:rPr lang="pt-PT" sz="25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SISTEMAS</a:t>
            </a:r>
            <a:endParaRPr lang="en-US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992960" y="3760200"/>
            <a:ext cx="5142240" cy="40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ubtítulo 2"/>
          <p:cNvSpPr/>
          <p:nvPr/>
        </p:nvSpPr>
        <p:spPr>
          <a:xfrm>
            <a:off x="762120" y="6394320"/>
            <a:ext cx="819000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1" u="sng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Licenciatura em Engenharia Informática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| Escola Superior de Tecnologia e Gestão| Unidade Curricular: </a:t>
            </a:r>
            <a:r>
              <a:rPr lang="pt-PT" sz="1100" b="0" u="none" strike="noStrike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Arial"/>
                <a:ea typeface="Arial"/>
              </a:rPr>
              <a:t>INTEGRAÇÃO DE SISTEMAS </a:t>
            </a:r>
            <a:r>
              <a:rPr lang="pt-PT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| Ano Letivo 2025/2026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m 6"/>
          <p:cNvPicPr/>
          <p:nvPr/>
        </p:nvPicPr>
        <p:blipFill>
          <a:blip r:embed="rId2"/>
          <a:stretch/>
        </p:blipFill>
        <p:spPr>
          <a:xfrm>
            <a:off x="2793960" y="392760"/>
            <a:ext cx="3871440" cy="96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Subtítulo 2"/>
          <p:cNvSpPr/>
          <p:nvPr/>
        </p:nvSpPr>
        <p:spPr>
          <a:xfrm>
            <a:off x="892440" y="5635800"/>
            <a:ext cx="34848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31394 – Filipe Fernandes f.ricardo.fernandes@ipvc.pt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11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31415 – Gonçalo Marques marquesgoncalo@ipvc.pt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Subtítulo 2"/>
          <p:cNvSpPr/>
          <p:nvPr/>
        </p:nvSpPr>
        <p:spPr>
          <a:xfrm>
            <a:off x="4953600" y="5615640"/>
            <a:ext cx="34848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325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Orientadores: 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49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Jorge Ribeiro , Jackson Barreto</a:t>
            </a:r>
            <a:endParaRPr lang="en-US" sz="4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lang="en-US" sz="1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CaixaDeTexto 8"/>
          <p:cNvSpPr/>
          <p:nvPr/>
        </p:nvSpPr>
        <p:spPr>
          <a:xfrm>
            <a:off x="838080" y="1274040"/>
            <a:ext cx="9265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lang="pt-PT" sz="1800" b="1" u="sng" strike="noStrike">
                <a:solidFill>
                  <a:srgbClr val="ffff00"/>
                </a:solidFill>
                <a:effectLst/>
                <a:uFillTx/>
                <a:latin typeface="Arial"/>
                <a:ea typeface="Arial"/>
              </a:rPr>
              <a:t>Licenciatura em ENGENHARIA INFORMÁTICA / Degree </a:t>
            </a:r>
            <a:r>
              <a:rPr lang="pt-PT" sz="1800" b="1" u="none" strike="noStrike" cap="all">
                <a:solidFill>
                  <a:srgbClr val="ffff00"/>
                </a:solidFill>
                <a:effectLst/>
                <a:uFillTx/>
                <a:latin typeface="Calibri"/>
                <a:ea typeface="Arial"/>
              </a:rPr>
              <a:t>Informatics engineering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ítulo 1"/>
          <p:cNvSpPr/>
          <p:nvPr/>
        </p:nvSpPr>
        <p:spPr>
          <a:xfrm>
            <a:off x="1981080" y="3267720"/>
            <a:ext cx="548496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lang="pt-PT" sz="2500" b="1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Trabalho Prático 3</a:t>
            </a:r>
            <a:endParaRPr lang="en-US" sz="2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8F4C1825-F544-4831-AAA0-D8062F52151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extrair todos os livros as informações são escritas para um ficheiro csv e este ficheiro é enviado para o s3 bucket em chunks.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Imagem 6" descr="Uma imagem com texto, captura de ecrã, Tipo de letra, fil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95200" y="2881080"/>
            <a:ext cx="4952880" cy="109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A433814-C82B-4F37-80F1-353E811FFD2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envio por em chunks é feito automaticamente pela função upload_file disponível na biblioteca “boto3”.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266200" y="2803320"/>
            <a:ext cx="4610160" cy="321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1B185B5-AD6C-4B09-9F5F-763951DAA3D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2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Marcador de Posição de Conteúdo 2"/>
          <p:cNvSpPr/>
          <p:nvPr/>
        </p:nvSpPr>
        <p:spPr>
          <a:xfrm>
            <a:off x="306360" y="1219320"/>
            <a:ext cx="86349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processador de dados foi desenvolvido em Go e é o responsável por ler o csv produzido em streaming diretamente da supabase e enriquecer usando a API do Google Books com base no ISBN.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“rabbitmq.ConsumirCoelho()” conecta à queue e fica à espera de novos dados, caso estejam mensagens em queue anteriormente processa.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“services.Logica(filepath)” estabelece conexão via socket com o xml service para enviar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“parseCsvLine“ lê cada linha do csv em streaming e para cada um chama “getInfoAndFix” para gerar o novo csv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indent="-457200" algn="just" defTabSz="914400">
              <a:lnSpc>
                <a:spcPct val="200000"/>
              </a:lnSpc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cada linha processada e com o novo conteúdo é enviada via socket para o xml Service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3532A11-8F04-4098-9CBE-F9EE68175AA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Cada imagem nova(versão) fica registada no ECR, Elastic Container Registry. Funciona como controlo de versão para depois utilizar no deploy do ECS.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Imagem 5" descr="Uma imagem com texto, captura de ecrã, software, número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7960" y="1270440"/>
            <a:ext cx="8836920" cy="431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CDBA17B-459F-4429-9EDE-9D8F0B70A5E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Ao utilizar ECS as envs são configuradas diretamente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na interface presente do task definition.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9" name="Imagem 10" descr="Uma imagem com texto, captura de ecrã, software, Página web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760" y="1260360"/>
            <a:ext cx="9143280" cy="229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Imagem 14" descr="Uma imagem com texto, captura de ecrã, Tipo de letra, número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5334120" y="3477240"/>
            <a:ext cx="3675600" cy="279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2132B3D-BAAB-4FCE-B629-6AF3F3AA7AA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serviço ativo neste cluster corresponde à versão 9 definida no task definition do slide anterior.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3" name="Imagem 5" descr="Uma imagem com texto, software, captura de ecrã, Página web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6880" y="1198440"/>
            <a:ext cx="8704440" cy="325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5FB6F04-2309-45D2-B65B-BFA976B39AD2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7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6" name="Imagem 6" descr="Uma imagem com texto, captura de ecrã, file, número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2200" y="1123920"/>
            <a:ext cx="9143280" cy="336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A62E105-CFC9-46CD-83E3-745CA246A30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 AWS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utilizado o application load balancer para expor o endpoint do webhook com um DNS estável e que não altere ao mudar a task.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Imagem 5" descr="Uma imagem com texto, captura de ecrã, fil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-720" y="1015560"/>
            <a:ext cx="9143280" cy="276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E238FF9-F13B-4156-9EAC-54CAC8194DD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main inicia todos os processos necessários ,webhook, conexão socket e conexão com o Rabbitmq.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Caso seja lida com sucesso uma mensagem o conteúdo da mesma é passada para o serviço responsável pela logica. O conteúdo da mensagem corresponde ao nome do ficheiro csv novo.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Imagem 6" descr="Uma imagem com texto, captura de ecrã, Tipo de letra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171880" y="1076400"/>
            <a:ext cx="4457160" cy="160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/>
          <p:cNvPicPr/>
          <p:nvPr/>
        </p:nvPicPr>
        <p:blipFill>
          <a:blip r:embed="rId6"/>
          <a:stretch/>
        </p:blipFill>
        <p:spPr>
          <a:xfrm>
            <a:off x="2286000" y="3412800"/>
            <a:ext cx="4114440" cy="2073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4F06BBC-F98D-4D3D-AC4C-AF720E21AB0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1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estabelecida a conexão ao socket e o “defer” garante que o mesmo é sempre fechado no fim da execução. A função “getfilefrombalde” retorna o body para streaming.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6" name="Imagem 5" descr="Uma imagem com texto, captura de ecrã,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804320" y="1176480"/>
            <a:ext cx="5533920" cy="2295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01388C5-882F-41EE-85F0-ACF2EB5F4D8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Box 13"/>
          <p:cNvSpPr/>
          <p:nvPr/>
        </p:nvSpPr>
        <p:spPr>
          <a:xfrm>
            <a:off x="306360" y="557280"/>
            <a:ext cx="6980400" cy="398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Índice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Objetivos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Tech Stack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3.  Arquitetura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4. Crawler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5. Processador de dados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6. XML Service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8. Conclusão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9. Bibliografia / Referências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B784246-FF6E-4369-AFC3-B7E744FE317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3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É definido o mapper, url do webhook e gerado um ID para a requisição e enviada a informação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9" name="Imagem 6" descr="Uma imagem com texto, captura de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139400" y="1260360"/>
            <a:ext cx="6864120" cy="369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AB715CB-2E22-4436-BD78-A0EA10F7297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Em seguida são enviados os identificadores das colunas e chamada a função auxiliar que itera sobre cada linha e agrega a nova informação.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2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89800" y="1308960"/>
            <a:ext cx="8634960" cy="197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75BD00E-CC68-4D86-9B63-250C8C59989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header é ignorado e a função itera até encontrar o EOF. Para cada linha é criada uma “csvLine” que é passada para que possa ser agregada a nova informação proveniente da API externa.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Imagem 6" descr="Uma imagem com texto, captura de ecrã, software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71440" y="1160280"/>
            <a:ext cx="5105160" cy="344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236A54C-FDF5-4DDD-B4F7-312EA66587F0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5 – Processador de dados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7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linha processada no getInfoAndFix é passado o “ISBN” como argumento para a função auxiliar e esta função devolve a descrição do livro e as thumbnails. Após construir a nova linha com a informação extra a mesma é enviada via socket.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Imagem 5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01160" y="1170000"/>
            <a:ext cx="4505760" cy="333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9" name="Imagem 8" descr="Uma imagem com texto, captura de ecrã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4636080" y="1181520"/>
            <a:ext cx="4025880" cy="339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6B0BEAC-B8BC-4229-8E7D-2ADAFB45A95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XML Service foi desenvolvido em python e pode ser acedido externamente pelo processador de dados. O XML Service implementa o gRPC Server e representa o servidor do Socket.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Este serviço é responsável por todo o processamento de CSV –&gt; XML, validação, inserção na base de dados e devolver a resposta via webhook ao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A5F8F14-A8DD-402F-8A91-14C974C4039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9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Ambos os servidor são inicializados no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xml_service.py.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4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0" y="1425960"/>
            <a:ext cx="5652000" cy="162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Imagem 7" descr="Uma imagem com texto, captura de ecrã, ecrã, software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4813560" y="2999160"/>
            <a:ext cx="4335480" cy="291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0923638-6998-4D03-BD3E-948CAC997CC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1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receber uma conexão via socket é chamada a função read_lines. Esta é uma função geradora que permite iterar linha a linha sem carregar em memoria. O gerador é consumido inicialmente para extrair o header.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8" name="Imagem 9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765880" y="1160280"/>
            <a:ext cx="3836880" cy="358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74A6737-C671-431D-8D11-7875EA46FBA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2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recebe “lines”, o gerador criado pela função “read_lines” e para cada linha recebida via socket escreve no ficheiro csv e adiciona o “\n”.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escrever o csv é adicionado a uma file para ser processado, csv -&gt; xml.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1" name="Imagem 5" descr="Uma imagem com texto, captura de ecrã, Tipo de letra,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002320" y="1211760"/>
            <a:ext cx="5210280" cy="147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3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A7DCE4A-AA06-4A19-B13D-E9891900DA2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36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9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csv na queue, é executada a função “process_job”. Esta função é responsável por converter para xml, validar com o schema e adicionar à base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Dependendo do resultado é enviado um webhook OK/NotOK.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4" name="Imagem 6" descr="Uma imagem com texto, captura de ecrã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458440" y="1095120"/>
            <a:ext cx="4190040" cy="3113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C6A1E76-B768-423A-897C-FFEB327CE9C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4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Marcador de Posição de Conteúdo 2"/>
          <p:cNvSpPr/>
          <p:nvPr/>
        </p:nvSpPr>
        <p:spPr>
          <a:xfrm>
            <a:off x="306360" y="1219320"/>
            <a:ext cx="86349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XML gerado é armazenado numa coluna do tipo xml com o timestamp em que foi adicionado e a versão do mapper.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Imagem 5" descr="Uma imagem com texto, captura de ecrã, Tipo de letra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047560" y="1198440"/>
            <a:ext cx="3962160" cy="13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Imagem 8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201960" y="1198440"/>
            <a:ext cx="4829040" cy="195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0F6D80E-7426-4951-AC42-F54815C51430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Box 13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1 - Objetivos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85840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Desenvolver uma pipeline composta por diversos serviços que engloba desde a extração de dados até à sua apresentação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extração de dados(Crawler)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processar os dados e agregar informação de uma api externa (Processadore de dados)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construir o xml , validar com o schema e inserir na base de dados(XML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Expor as consultas sobre os dados armazenados(BI service)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B009EF6-B126-4BF1-BE0C-C631CFE6998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6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Marcador de Posição de Conteúdo 2"/>
          <p:cNvSpPr/>
          <p:nvPr/>
        </p:nvSpPr>
        <p:spPr>
          <a:xfrm>
            <a:off x="4050000" y="1219320"/>
            <a:ext cx="489168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ficheiro proto presente no xmlService define o contrato que será utilizado pelo BI Service para executar consultas.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São definidas as rpc para listar livros, listar autores, pesquisar por titulo e pesquisar livros por nome do autor e o payload esperado(message).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1" name="Imagem 6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510840" y="1069200"/>
            <a:ext cx="3499200" cy="5303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m 10" descr="Uma imagem com texto, captura de ecrã, Tipo de letra&#10;&#10;Os conteúdos gerados por IA podem estar incorretos."/>
          <p:cNvPicPr/>
          <p:nvPr/>
        </p:nvPicPr>
        <p:blipFill>
          <a:blip r:embed="rId1"/>
          <a:stretch/>
        </p:blipFill>
        <p:spPr>
          <a:xfrm>
            <a:off x="10800" y="1369440"/>
            <a:ext cx="4390920" cy="211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C2CD25D-369F-48E2-A8DA-6473465870F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6 – XML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77" name="Imagem 6"/>
          <p:cNvPicPr/>
          <p:nvPr/>
        </p:nvPicPr>
        <p:blipFill>
          <a:blip r:embed="rId2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Imagem 8"/>
          <p:cNvPicPr/>
          <p:nvPr/>
        </p:nvPicPr>
        <p:blipFill>
          <a:blip r:embed="rId3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Imagem 12"/>
          <p:cNvPicPr/>
          <p:nvPr/>
        </p:nvPicPr>
        <p:blipFill>
          <a:blip r:embed="rId4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1" name="Imagem 4"/>
          <p:cNvPicPr/>
          <p:nvPr/>
        </p:nvPicPr>
        <p:blipFill>
          <a:blip r:embed="rId5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Cada RPC tem uma Query definida que será executada quando  o BI service faz o request via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5" name="Imagem 8" descr="Uma imagem com texto, captura de ecrã, Tipo de letra, software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3993120" y="1767960"/>
            <a:ext cx="5114880" cy="283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7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AF7F7206-5699-439F-B397-E82B9B7633D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0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1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4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5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BI Service foi desenvolvido em Elixir e expõe um endpoint GraphQL que é consumido pelo frontend. O endpoint disponível recebe queries e via gRPC chama o XML Service para obter a informação.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devolvidos são normalizados antes de serem enviados.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01542D79-AEAF-46AF-8CAB-502EA9627BE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0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Função inicial do BI Service. Define os processos e implementa um Supervisor com “one_for_one”. Caso o gRPC ou HTTP server falhem o supervisor reinicia apenas o que falhou.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0" name="Imagem 5" descr="Uma imagem com texto, captura de ecrã,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532960" y="1160280"/>
            <a:ext cx="4379040" cy="2630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50F845C-2489-4BEC-9141-206FCA6B4636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1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Criar contexto para o graphql, validar se o request é “/graphql” e injetar o channel do gRPC.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Encaminha os pedidos para o Graphql (absinthe).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3" name="Imagem 6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265040" y="1302840"/>
            <a:ext cx="6448680" cy="182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4" name="Imagem 8" descr="Uma imagem com texto, Tipo de letra, captura de ecrã, Gráficos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2814480" y="4143960"/>
            <a:ext cx="3057120" cy="87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22ECD80A-6C56-4427-80D1-6210D19096AA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2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Marcador de Posição de Conteúdo 2"/>
          <p:cNvSpPr/>
          <p:nvPr/>
        </p:nvSpPr>
        <p:spPr>
          <a:xfrm>
            <a:off x="374760" y="1219320"/>
            <a:ext cx="856656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Schema para o GraphQL. São declarados os objetos e atributos de cada.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7" name="Imagem 5" descr="Uma imagem com texto, captura de ecrã, softwar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599560" y="1179720"/>
            <a:ext cx="3943080" cy="340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36186F6-5CDB-47AC-ACD2-EA5B638CBE8F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Queries Graphql definidas no BI Service. Cada query tem um resolver associado.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9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cada função o ”/3” corresponde ao numero de argumentos passados.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0" name="Imagem 6" descr="Uma imagem com texto, captura de ecrã, Tipo de letra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323440" y="1137240"/>
            <a:ext cx="4495680" cy="3714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163B26F4-38F1-4D4E-92E6-26F1B2B57F58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55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6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8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9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Nos resolvers é feita a rpc via gRPC. Cada chamada recebe o “channel” do gRPC para não ser necessária uma nova conexão e podem ou não receber passar parâmetros extra consoante o definido no proto.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3" name="Imagem 5" descr="Uma imagem com texto, captura de ecrã, software, Software de multimédi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436040" y="1211760"/>
            <a:ext cx="6270840" cy="348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F467EC6-6C0A-4D3D-92B7-CDA0C037041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7 – BI Service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8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9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1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2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3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Os dados retornados são normalizados antes de serem retornados ao frontend.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6" name="Imagem 6" descr="Uma imagem com texto, captura de ecrã, software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2134080" y="1069920"/>
            <a:ext cx="4208760" cy="3950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266DB36-DEB2-4ECB-95C5-2102D2F580D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1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2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3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4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5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6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Marcador de Posição de Conteúdo 2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250560" y="1071360"/>
            <a:ext cx="4852440" cy="47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nosso frontend foi desenvolvido numa t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oy language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chamada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512lang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, que executa os seguintes passos para servir a aplicação web: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1. Lê um ficheiro HTML e mapeia para a memória através de memory-mapped regions.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2.Cria um socket TCP </a:t>
            </a:r>
            <a:r>
              <a:rPr lang="en-US" sz="18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(AF_INET)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associado ao endereço 0.0.0.0:8080.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	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3.Aceita conexões de clientes e envia o conteúdo do ficheiro HTML pela stream usando a syscall sys_write.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https://512lang.maruqes.com/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0" name=""/>
          <p:cNvPicPr/>
          <p:nvPr/>
        </p:nvPicPr>
        <p:blipFill>
          <a:blip r:embed="rId6"/>
          <a:stretch/>
        </p:blipFill>
        <p:spPr>
          <a:xfrm>
            <a:off x="544320" y="5524560"/>
            <a:ext cx="2770920" cy="90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1" name=""/>
          <p:cNvPicPr/>
          <p:nvPr/>
        </p:nvPicPr>
        <p:blipFill>
          <a:blip r:embed="rId7"/>
          <a:stretch/>
        </p:blipFill>
        <p:spPr>
          <a:xfrm>
            <a:off x="4875480" y="1106640"/>
            <a:ext cx="4176000" cy="356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2" name=""/>
          <p:cNvPicPr/>
          <p:nvPr/>
        </p:nvPicPr>
        <p:blipFill>
          <a:blip r:embed="rId8"/>
          <a:stretch/>
        </p:blipFill>
        <p:spPr>
          <a:xfrm>
            <a:off x="5470560" y="4785120"/>
            <a:ext cx="3027600" cy="1587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9A6B94F-59F8-4803-BADC-D1520557F4ED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2 – Tech Stack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Picture 2" descr="Download Python Logo in SVG Vector or PNG File Format - Logo.wine"/>
          <p:cNvPicPr/>
          <p:nvPr/>
        </p:nvPicPr>
        <p:blipFill>
          <a:blip r:embed="rId5"/>
          <a:stretch/>
        </p:blipFill>
        <p:spPr>
          <a:xfrm>
            <a:off x="165240" y="799560"/>
            <a:ext cx="2732760" cy="182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Picture 4" descr="What is Golang and how to install it | by Satyendra Kannaujiya |  DataDrivenInvestor"/>
          <p:cNvPicPr/>
          <p:nvPr/>
        </p:nvPicPr>
        <p:blipFill>
          <a:blip r:embed="rId6"/>
          <a:stretch/>
        </p:blipFill>
        <p:spPr>
          <a:xfrm>
            <a:off x="6167880" y="1346040"/>
            <a:ext cx="2760840" cy="121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Picture 8"/>
          <p:cNvPicPr/>
          <p:nvPr/>
        </p:nvPicPr>
        <p:blipFill>
          <a:blip r:embed="rId7"/>
          <a:stretch/>
        </p:blipFill>
        <p:spPr>
          <a:xfrm>
            <a:off x="3473640" y="4982400"/>
            <a:ext cx="1040040" cy="104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Picture 10"/>
          <p:cNvPicPr/>
          <p:nvPr/>
        </p:nvPicPr>
        <p:blipFill>
          <a:blip r:embed="rId8"/>
          <a:stretch/>
        </p:blipFill>
        <p:spPr>
          <a:xfrm>
            <a:off x="2350440" y="1799640"/>
            <a:ext cx="3816720" cy="159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Picture 12" descr="Download Amazon Web Services (AWS) Logo in SVG Vector or PNG File Format -  Logo.wine"/>
          <p:cNvPicPr/>
          <p:nvPr/>
        </p:nvPicPr>
        <p:blipFill>
          <a:blip r:embed="rId9"/>
          <a:stretch/>
        </p:blipFill>
        <p:spPr>
          <a:xfrm>
            <a:off x="5938920" y="3706920"/>
            <a:ext cx="2760840" cy="184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Imagem 5"/>
          <p:cNvPicPr/>
          <p:nvPr/>
        </p:nvPicPr>
        <p:blipFill>
          <a:blip r:embed="rId10"/>
          <a:stretch/>
        </p:blipFill>
        <p:spPr>
          <a:xfrm>
            <a:off x="5574600" y="5489640"/>
            <a:ext cx="2371320" cy="37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Imagem 7"/>
          <p:cNvPicPr/>
          <p:nvPr/>
        </p:nvPicPr>
        <p:blipFill>
          <a:blip r:embed="rId11"/>
          <a:stretch/>
        </p:blipFill>
        <p:spPr>
          <a:xfrm>
            <a:off x="7941600" y="5431680"/>
            <a:ext cx="1184400" cy="51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Picture 14" descr="ícone de Postgresql simples a marca logo"/>
          <p:cNvPicPr/>
          <p:nvPr/>
        </p:nvPicPr>
        <p:blipFill>
          <a:blip r:embed="rId12"/>
          <a:stretch/>
        </p:blipFill>
        <p:spPr>
          <a:xfrm>
            <a:off x="493920" y="2622240"/>
            <a:ext cx="1114560" cy="111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16"/>
          <p:cNvPicPr/>
          <p:nvPr/>
        </p:nvPicPr>
        <p:blipFill>
          <a:blip r:embed="rId13"/>
          <a:stretch/>
        </p:blipFill>
        <p:spPr>
          <a:xfrm>
            <a:off x="165240" y="3761640"/>
            <a:ext cx="1706760" cy="9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Picture 18" descr="gRPC"/>
          <p:cNvPicPr/>
          <p:nvPr/>
        </p:nvPicPr>
        <p:blipFill>
          <a:blip r:embed="rId14"/>
          <a:stretch/>
        </p:blipFill>
        <p:spPr>
          <a:xfrm>
            <a:off x="3639240" y="3081960"/>
            <a:ext cx="921960" cy="92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20" descr="HTML - Wikipedia"/>
          <p:cNvPicPr/>
          <p:nvPr/>
        </p:nvPicPr>
        <p:blipFill>
          <a:blip r:embed="rId15"/>
          <a:stretch/>
        </p:blipFill>
        <p:spPr>
          <a:xfrm>
            <a:off x="4528800" y="4965120"/>
            <a:ext cx="496080" cy="49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Picture 22"/>
          <p:cNvPicPr/>
          <p:nvPr/>
        </p:nvPicPr>
        <p:blipFill>
          <a:blip r:embed="rId16"/>
          <a:stretch/>
        </p:blipFill>
        <p:spPr>
          <a:xfrm>
            <a:off x="4561920" y="5522760"/>
            <a:ext cx="361800" cy="51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Picture 24" descr="GraphQL Logo &amp; Brand Guidelines | GraphQL"/>
          <p:cNvPicPr/>
          <p:nvPr/>
        </p:nvPicPr>
        <p:blipFill>
          <a:blip r:embed="rId17"/>
          <a:stretch/>
        </p:blipFill>
        <p:spPr>
          <a:xfrm>
            <a:off x="684360" y="4758480"/>
            <a:ext cx="1280160" cy="1405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Imagem 10"/>
          <p:cNvPicPr/>
          <p:nvPr/>
        </p:nvPicPr>
        <p:blipFill>
          <a:blip r:embed="rId18"/>
          <a:stretch/>
        </p:blipFill>
        <p:spPr>
          <a:xfrm>
            <a:off x="3451320" y="4568040"/>
            <a:ext cx="1161360" cy="3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26" descr="Docker - ícones de marcas e logotipos grátis"/>
          <p:cNvPicPr/>
          <p:nvPr/>
        </p:nvPicPr>
        <p:blipFill>
          <a:blip r:embed="rId19"/>
          <a:stretch/>
        </p:blipFill>
        <p:spPr>
          <a:xfrm>
            <a:off x="8103600" y="2725200"/>
            <a:ext cx="691200" cy="69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Imagem 14"/>
          <p:cNvPicPr/>
          <p:nvPr/>
        </p:nvPicPr>
        <p:blipFill>
          <a:blip r:embed="rId20"/>
          <a:stretch/>
        </p:blipFill>
        <p:spPr>
          <a:xfrm>
            <a:off x="6835320" y="2835000"/>
            <a:ext cx="399240" cy="418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28" descr="ícone de Rabbitmq logo"/>
          <p:cNvPicPr/>
          <p:nvPr/>
        </p:nvPicPr>
        <p:blipFill>
          <a:blip r:embed="rId21"/>
          <a:stretch/>
        </p:blipFill>
        <p:spPr>
          <a:xfrm>
            <a:off x="3410280" y="1000800"/>
            <a:ext cx="2665080" cy="133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 Box 3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" name="Rectangle 2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3B4A5FB4-0545-441B-B700-E763F960BD9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Text Box 4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Line 2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97" name="Imagem 11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Imagem 13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9" name="Imagem 15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0" name="Rectângulo 2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1" name="Imagem 16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2" name="Text Box 5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Subtítulo 3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Marcador de Posição de Conteúdo 3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5" name=""/>
          <p:cNvPicPr/>
          <p:nvPr/>
        </p:nvPicPr>
        <p:blipFill>
          <a:blip r:embed="rId5"/>
          <a:stretch/>
        </p:blipFill>
        <p:spPr>
          <a:xfrm>
            <a:off x="457200" y="1600200"/>
            <a:ext cx="8278920" cy="375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6" name="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6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 Box 6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8" name="Rectangle 3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7B639E5-1ADE-44E0-893E-7EB016E32E9B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Text Box 7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Line 3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11" name="Imagem 17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2" name="Imagem 1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3" name="Imagem 19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4" name="Rectângulo 3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5" name="Imagem 20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6" name="Text Box 8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Subtítulo 4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" name="Marcador de Posição de Conteúdo 4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0" name=""/>
          <p:cNvPicPr/>
          <p:nvPr/>
        </p:nvPicPr>
        <p:blipFill>
          <a:blip r:embed="rId6"/>
          <a:stretch/>
        </p:blipFill>
        <p:spPr>
          <a:xfrm>
            <a:off x="1142640" y="1191240"/>
            <a:ext cx="6881040" cy="473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 Box 14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2" name="Rectangle 4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DD6BE3B-3878-492B-82D5-5E8D59935FB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Text Box 15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" name="Line 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25" name="Imagem 25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Imagem 26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7" name="Imagem 28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8" name="Rectângulo 5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Imagem 29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Text Box 16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Subtítulo 6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Marcador de Posição de Conteúdo 5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4" name=""/>
          <p:cNvPicPr/>
          <p:nvPr/>
        </p:nvPicPr>
        <p:blipFill>
          <a:blip r:embed="rId6"/>
          <a:stretch/>
        </p:blipFill>
        <p:spPr>
          <a:xfrm>
            <a:off x="1142640" y="1205640"/>
            <a:ext cx="6936120" cy="477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 Box 17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6" name="Rectangle 5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F554D355-9F36-480C-9935-E132533FE1D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Text Box 18"/>
          <p:cNvSpPr/>
          <p:nvPr/>
        </p:nvSpPr>
        <p:spPr>
          <a:xfrm>
            <a:off x="306360" y="557280"/>
            <a:ext cx="69804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– Visualização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Line 6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39" name="Imagem 30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0" name="Imagem 31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1" name="Imagem 3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2" name="Rectângulo 6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3" name="Imagem 33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4" name="Text Box 19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Subtítulo 7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Marcador de Posição de Conteúdo 6"/>
          <p:cNvSpPr/>
          <p:nvPr/>
        </p:nvSpPr>
        <p:spPr>
          <a:xfrm>
            <a:off x="374760" y="1219320"/>
            <a:ext cx="856656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505440" y="6019920"/>
            <a:ext cx="8397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https://tp3.maruqes.com/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r>
              <a:rPr lang="en-US" sz="1200" b="0" i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(apenas disponível durante a apresentação)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8" name=""/>
          <p:cNvPicPr/>
          <p:nvPr/>
        </p:nvPicPr>
        <p:blipFill>
          <a:blip r:embed="rId6"/>
          <a:stretch/>
        </p:blipFill>
        <p:spPr>
          <a:xfrm>
            <a:off x="1149840" y="1228320"/>
            <a:ext cx="6901560" cy="475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 Box 9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0" name="Rectangle 13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7B69D177-4D9D-4BF7-9EA4-A613279FFDFC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Text Box 11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8 - Conclusão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Line 4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53" name="Imagem 21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4" name="Imagem 22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5" name="Imagem 23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6" name="Rectângulo 4"/>
          <p:cNvSpPr/>
          <p:nvPr/>
        </p:nvSpPr>
        <p:spPr>
          <a:xfrm>
            <a:off x="5535720" y="552960"/>
            <a:ext cx="35038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7" name="Imagem 2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8" name="Subtítulo 5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Text Box 12"/>
          <p:cNvSpPr/>
          <p:nvPr/>
        </p:nvSpPr>
        <p:spPr>
          <a:xfrm>
            <a:off x="511200" y="75240"/>
            <a:ext cx="6137280" cy="272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Marcador de Posição de Conteúdo 2"/>
          <p:cNvSpPr/>
          <p:nvPr/>
        </p:nvSpPr>
        <p:spPr>
          <a:xfrm>
            <a:off x="457560" y="1271160"/>
            <a:ext cx="858204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 Box 13"/>
          <p:cNvSpPr/>
          <p:nvPr/>
        </p:nvSpPr>
        <p:spPr>
          <a:xfrm>
            <a:off x="306360" y="557280"/>
            <a:ext cx="6980400" cy="398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Bibliografia e Referências Web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3" name="Content Placeholder 2"/>
          <p:cNvSpPr/>
          <p:nvPr/>
        </p:nvSpPr>
        <p:spPr>
          <a:xfrm>
            <a:off x="152640" y="1119960"/>
            <a:ext cx="8837640" cy="52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1"/>
              </a:rPr>
              <a:t>https://tp3.maruqes.com/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2"/>
              </a:rPr>
              <a:t>https://512lang.maruqes.com/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pt-PT" sz="1800" b="0" u="none" strike="noStrike">
                <a:solidFill>
                  <a:srgbClr val="ffc000"/>
                </a:solidFill>
                <a:effectLst/>
                <a:uFillTx/>
                <a:latin typeface="Arial"/>
              </a:rPr>
              <a:t>■ </a:t>
            </a:r>
            <a:r>
              <a:rPr lang="pt-PT" sz="1800" b="0" u="none" strike="noStrike">
                <a:solidFill>
                  <a:srgbClr val="0000ff"/>
                </a:solidFill>
                <a:effectLst/>
                <a:uFillTx/>
                <a:latin typeface="Arial"/>
                <a:hlinkClick r:id="rId3"/>
              </a:rPr>
              <a:t>https://systems.hyperhive.maruqes.com/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1250"/>
              </a:spcBef>
              <a:spcAft>
                <a:spcPts val="85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4" name="Imagem 14"/>
          <p:cNvPicPr/>
          <p:nvPr/>
        </p:nvPicPr>
        <p:blipFill>
          <a:blip r:embed="rId4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6" name="Imagem 27"/>
          <p:cNvPicPr/>
          <p:nvPr/>
        </p:nvPicPr>
        <p:blipFill>
          <a:blip r:embed="rId5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8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5D3672FC-77F2-4267-8197-A477F3CE6E3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9" name="Imagem 3"/>
          <p:cNvPicPr/>
          <p:nvPr/>
        </p:nvPicPr>
        <p:blipFill>
          <a:blip r:embed="rId6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Imagem 4"/>
          <p:cNvPicPr/>
          <p:nvPr/>
        </p:nvPicPr>
        <p:blipFill>
          <a:blip r:embed="rId7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1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2B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2B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m 1"/>
          <p:cNvPicPr/>
          <p:nvPr/>
        </p:nvPicPr>
        <p:blipFill>
          <a:blip r:embed="rId1"/>
          <a:stretch/>
        </p:blipFill>
        <p:spPr>
          <a:xfrm>
            <a:off x="0" y="0"/>
            <a:ext cx="9142560" cy="685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4" name="PlaceHolder 1"/>
          <p:cNvSpPr>
            <a:spLocks noGrp="1"/>
          </p:cNvSpPr>
          <p:nvPr>
            <p:ph type="subTitle"/>
          </p:nvPr>
        </p:nvSpPr>
        <p:spPr>
          <a:xfrm>
            <a:off x="2000160" y="5867280"/>
            <a:ext cx="5142240" cy="48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algn="ctr" defTabSz="914400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lang="pt-PT" sz="1500" b="0" u="none" strike="noStrik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www.ipvc.pt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5" name="Imagem 3"/>
          <p:cNvPicPr/>
          <p:nvPr/>
        </p:nvPicPr>
        <p:blipFill>
          <a:blip r:embed="rId2"/>
          <a:stretch/>
        </p:blipFill>
        <p:spPr>
          <a:xfrm>
            <a:off x="2547720" y="3409920"/>
            <a:ext cx="4047480" cy="100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9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E52B3B76-CEEC-49EE-A98A-E0B72CF261D7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3 – Arquitetura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2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Imagem 6" descr="Uma imagem com texto, captura de ecrã, diagrama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720" y="1242000"/>
            <a:ext cx="9143280" cy="437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6"/>
          <p:cNvPicPr/>
          <p:nvPr/>
        </p:nvPicPr>
        <p:blipFill>
          <a:blip r:embed="rId6"/>
          <a:stretch/>
        </p:blipFill>
        <p:spPr>
          <a:xfrm>
            <a:off x="4192560" y="3429000"/>
            <a:ext cx="829800" cy="118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7"/>
          <a:stretch/>
        </p:blipFill>
        <p:spPr>
          <a:xfrm>
            <a:off x="881280" y="3429000"/>
            <a:ext cx="829800" cy="11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CA42F4DD-C3D3-433E-A50A-5A48428A5F71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crawler foi desenvolvido em python e é responsável pela primeira extração de dados e gerar o primeiro csv que é inserido no bucket do supabase.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algn="just"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finalizar o scrap o crawler envia uma mensagem para a queue do RabbitMQ com o nome do ficheiro gerado. Esta quele é utilizada depois pelo processador de dados.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09D2CE61-A7AB-452B-9D07-8111232C4CD9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9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3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Para facilitar testes foi definido uma variável limit_books que permite escolher o total de livros a dar scrap. Quando o valor é 0 o scrap é total.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Foi criado um mapper para ajudar a mapear 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rótulos que não se encontram normalizados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 site.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7" name="Imagem 5"/>
          <p:cNvPicPr/>
          <p:nvPr/>
        </p:nvPicPr>
        <p:blipFill>
          <a:blip r:embed="rId5"/>
          <a:stretch/>
        </p:blipFill>
        <p:spPr>
          <a:xfrm>
            <a:off x="1170720" y="2180880"/>
            <a:ext cx="6801120" cy="73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Imagem 7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6247080" y="3139200"/>
            <a:ext cx="2040480" cy="3040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0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D4E5BBC1-3A0B-44B3-A45B-66EDB11AE143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Marcador de Posição de Conteúdo 2"/>
          <p:cNvSpPr/>
          <p:nvPr/>
        </p:nvSpPr>
        <p:spPr>
          <a:xfrm>
            <a:off x="457200" y="1219320"/>
            <a:ext cx="822816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“extract_product_links” extrai todos os links, cada link corresponde a um livro, presente no url principal definido para web scrap.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lang="pt-P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ordena os links e devolve apenas os valores definidos na variável limit_books.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m 6" descr="Uma imagem com texto, captura de ecrã, software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1748520" y="2070720"/>
            <a:ext cx="5246640" cy="212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Imagem 9" descr="Uma imagem com texto, captura de ecrã, Tipo de letra&#10;&#10;Os conteúdos gerados por IA podem estar incorretos."/>
          <p:cNvPicPr/>
          <p:nvPr/>
        </p:nvPicPr>
        <p:blipFill>
          <a:blip r:embed="rId6"/>
          <a:stretch/>
        </p:blipFill>
        <p:spPr>
          <a:xfrm>
            <a:off x="1975680" y="4895640"/>
            <a:ext cx="5019480" cy="139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Box 10"/>
          <p:cNvSpPr/>
          <p:nvPr/>
        </p:nvSpPr>
        <p:spPr>
          <a:xfrm>
            <a:off x="8288280" y="6296040"/>
            <a:ext cx="82548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01"/>
              </a:spcBef>
            </a:pPr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" name="Rectangle 11"/>
          <p:cNvSpPr/>
          <p:nvPr/>
        </p:nvSpPr>
        <p:spPr>
          <a:xfrm>
            <a:off x="8327520" y="6496200"/>
            <a:ext cx="935280" cy="25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fld id="{9A802D5C-B8DF-452F-9D36-364FE4B342A5}" type="slidenum"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r>
              <a:rPr lang="pt-PT" sz="1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-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Box 13"/>
          <p:cNvSpPr/>
          <p:nvPr/>
        </p:nvSpPr>
        <p:spPr>
          <a:xfrm>
            <a:off x="306360" y="557280"/>
            <a:ext cx="6980400" cy="397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001"/>
              </a:spcBef>
            </a:pPr>
            <a:r>
              <a:rPr lang="pt-PT" sz="2000" b="1" u="none" strike="noStrike">
                <a:solidFill>
                  <a:srgbClr val="c00000"/>
                </a:solidFill>
                <a:effectLst/>
                <a:uFillTx/>
                <a:latin typeface="Arial"/>
                <a:ea typeface="Noto Sans CJK SC"/>
              </a:rPr>
              <a:t>■</a:t>
            </a:r>
            <a:r>
              <a:rPr lang="pt-PT" sz="2000" b="1" u="none" strike="noStrike">
                <a:solidFill>
                  <a:schemeClr val="dk1"/>
                </a:solidFill>
                <a:effectLst/>
                <a:uFillTx/>
                <a:latin typeface="Arial"/>
                <a:ea typeface="Noto Sans CJK SC"/>
              </a:rPr>
              <a:t> 4 – Crawler 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Line 15"/>
          <p:cNvSpPr/>
          <p:nvPr/>
        </p:nvSpPr>
        <p:spPr>
          <a:xfrm>
            <a:off x="250560" y="0"/>
            <a:ext cx="360" cy="765000"/>
          </a:xfrm>
          <a:prstGeom prst="line">
            <a:avLst/>
          </a:prstGeom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pt-PT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7" name="Imagem 6"/>
          <p:cNvPicPr/>
          <p:nvPr/>
        </p:nvPicPr>
        <p:blipFill>
          <a:blip r:embed="rId1"/>
          <a:stretch/>
        </p:blipFill>
        <p:spPr>
          <a:xfrm>
            <a:off x="101160" y="904320"/>
            <a:ext cx="9012600" cy="2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Imagem 8"/>
          <p:cNvPicPr/>
          <p:nvPr/>
        </p:nvPicPr>
        <p:blipFill>
          <a:blip r:embed="rId2"/>
          <a:stretch/>
        </p:blipFill>
        <p:spPr>
          <a:xfrm>
            <a:off x="0" y="6320160"/>
            <a:ext cx="9142560" cy="25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Imagem 12"/>
          <p:cNvPicPr/>
          <p:nvPr/>
        </p:nvPicPr>
        <p:blipFill>
          <a:blip r:embed="rId3"/>
          <a:stretch/>
        </p:blipFill>
        <p:spPr>
          <a:xfrm>
            <a:off x="237960" y="6488280"/>
            <a:ext cx="544680" cy="19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Rectângulo 19"/>
          <p:cNvSpPr/>
          <p:nvPr/>
        </p:nvSpPr>
        <p:spPr>
          <a:xfrm>
            <a:off x="5535720" y="552960"/>
            <a:ext cx="35038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lang="pt-PT" sz="1100" b="1" u="none" strike="noStrike" cap="all">
                <a:solidFill>
                  <a:schemeClr val="dk1"/>
                </a:solidFill>
                <a:effectLst/>
                <a:highlight>
                  <a:srgbClr val="ffff00"/>
                </a:highlight>
                <a:uFillTx/>
                <a:latin typeface="Calibri"/>
              </a:rPr>
              <a:t>Degree IN Informatics engineering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Imagem 4"/>
          <p:cNvPicPr/>
          <p:nvPr/>
        </p:nvPicPr>
        <p:blipFill>
          <a:blip r:embed="rId4"/>
          <a:stretch/>
        </p:blipFill>
        <p:spPr>
          <a:xfrm>
            <a:off x="6575400" y="9360"/>
            <a:ext cx="2573640" cy="63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Text Box 21"/>
          <p:cNvSpPr/>
          <p:nvPr/>
        </p:nvSpPr>
        <p:spPr>
          <a:xfrm>
            <a:off x="511200" y="75240"/>
            <a:ext cx="6137280" cy="27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601"/>
              </a:spcBef>
            </a:pPr>
            <a:r>
              <a:rPr lang="pt-PT" sz="1200" b="1" u="none" strike="noStrike">
                <a:solidFill>
                  <a:srgbClr val="ff3300"/>
                </a:solidFill>
                <a:effectLst/>
                <a:uFillTx/>
                <a:latin typeface="Arial"/>
              </a:rPr>
              <a:t>INTEGRAÇÃO DE SISTEMAS – TP 3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Subtítulo 2"/>
          <p:cNvSpPr/>
          <p:nvPr/>
        </p:nvSpPr>
        <p:spPr>
          <a:xfrm>
            <a:off x="835920" y="6524640"/>
            <a:ext cx="769680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5000" lnSpcReduction="1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@2025, 31394 Filipe Fernandes | 31415 Gonçalo Marques  | </a:t>
            </a:r>
            <a:r>
              <a:rPr lang="pt-PT" sz="900" b="1" u="none" strike="noStrike">
                <a:solidFill>
                  <a:srgbClr val="c00000"/>
                </a:solidFill>
                <a:effectLst/>
                <a:uFillTx/>
                <a:latin typeface="Arial"/>
                <a:ea typeface="Arial"/>
              </a:rPr>
              <a:t>Unidade Curricular: INTEGRAÇÃO DE SISTEMAS </a:t>
            </a:r>
            <a:r>
              <a:rPr lang="pt-PT" sz="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– Ano Letivo 2025/2026 – </a:t>
            </a:r>
            <a:r>
              <a:rPr lang="pt-PT" sz="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TP 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Marcador de Posição de Conteúdo 2"/>
          <p:cNvSpPr/>
          <p:nvPr/>
        </p:nvSpPr>
        <p:spPr>
          <a:xfrm>
            <a:off x="-201240" y="1219320"/>
            <a:ext cx="4772520" cy="49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defTabSz="914400">
              <a:lnSpc>
                <a:spcPct val="200000"/>
              </a:lnSpc>
              <a:spcBef>
                <a:spcPts val="400"/>
              </a:spcBef>
              <a:tabLst>
                <a:tab algn="l" pos="0"/>
              </a:tabLst>
            </a:pPr>
            <a:r>
              <a:rPr lang="pt-P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função extrai o titulo do &lt;h1&gt; e utiliza a função auxiliar “extract_detail_pairs” para extrair os restante campos através do mapper definido inicialmente.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Imagem 5" descr="Uma imagem com texto, captura de ecrã, Tipo de letra&#10;&#10;Os conteúdos gerados por IA podem estar incorretos."/>
          <p:cNvPicPr/>
          <p:nvPr/>
        </p:nvPicPr>
        <p:blipFill>
          <a:blip r:embed="rId5"/>
          <a:stretch/>
        </p:blipFill>
        <p:spPr>
          <a:xfrm>
            <a:off x="4770000" y="1405080"/>
            <a:ext cx="4269600" cy="336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6094</TotalTime>
  <Application>LibreOffice/25.8.4.2$Linux_X86_64 LibreOffice_project/580$Build-2</Application>
  <AppVersion>15.0000</AppVersion>
  <Words>3048</Words>
  <Paragraphs>629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2011-05-31T09:21:51Z</dcterms:created>
  <dc:creator>Jorge Ribeiro</dc:creator>
  <dc:description/>
  <dc:language>en-US</dc:language>
  <cp:lastModifiedBy/>
  <cp:lastPrinted>2020-09-27T18:04:57Z</cp:lastPrinted>
  <dcterms:modified xsi:type="dcterms:W3CDTF">2026-01-20T16:28:44Z</dcterms:modified>
  <cp:revision>243</cp:revision>
  <dc:subject/>
  <dc:title>Diapositivo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41</vt:i4>
  </property>
  <property fmtid="{D5CDD505-2E9C-101B-9397-08002B2CF9AE}" pid="3" name="PresentationFormat">
    <vt:lpwstr>Apresentação no Ecrã (4:3)</vt:lpwstr>
  </property>
  <property fmtid="{D5CDD505-2E9C-101B-9397-08002B2CF9AE}" pid="4" name="Slides">
    <vt:i4>42</vt:i4>
  </property>
</Properties>
</file>